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6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B3A7"/>
    <a:srgbClr val="E76A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50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861" y="6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11/30/2020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005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11/30/2020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372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11/30/2020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434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11/30/2020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679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11/30/2020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064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11/30/2020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198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11/30/2020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62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11/30/2020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835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11/30/2020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24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11/30/2020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995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11/30/2020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556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8D8DCD-2C51-4443-8E47-04EFEF13733C}" type="datetimeFigureOut">
              <a:rPr lang="en-US" smtClean="0"/>
              <a:t>11/30/2020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834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3GPP SA WG e-Meetings</a:t>
            </a:r>
            <a:br>
              <a:rPr lang="en-US" dirty="0" smtClean="0"/>
            </a:br>
            <a:r>
              <a:rPr lang="en-US" dirty="0" smtClean="0"/>
              <a:t>H1/2021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25850"/>
            <a:ext cx="9144000" cy="1655762"/>
          </a:xfrm>
        </p:spPr>
        <p:txBody>
          <a:bodyPr/>
          <a:lstStyle/>
          <a:p>
            <a:r>
              <a:rPr lang="en-US" dirty="0" smtClean="0"/>
              <a:t>Georg Mayer, 3GPP SA Chair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95287" y="315010"/>
            <a:ext cx="11382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TSG SA Meeting #90 (e-meeting)	</a:t>
            </a:r>
            <a:r>
              <a:rPr lang="en-GB" b="1" dirty="0" smtClean="0"/>
              <a:t>							SP-200924</a:t>
            </a:r>
            <a:endParaRPr lang="en-US" b="1" dirty="0"/>
          </a:p>
          <a:p>
            <a:r>
              <a:rPr lang="en-GB" b="1" dirty="0"/>
              <a:t>8-14 December 2020, Electronic meeting</a:t>
            </a:r>
            <a:endParaRPr lang="en-US" sz="12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85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About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following slide gives an overview of the planned electronic meetings for 3GPP TSG SA and its Working Groups during the first half of 2021.</a:t>
            </a:r>
          </a:p>
          <a:p>
            <a:r>
              <a:rPr lang="en-US" dirty="0" smtClean="0"/>
              <a:t>The dates have been discussed amongst the chairs and are already available in the 3GPP calendar.</a:t>
            </a:r>
          </a:p>
          <a:p>
            <a:r>
              <a:rPr lang="en-US" dirty="0" smtClean="0"/>
              <a:t>Major holidays are kept free of meetings, official conference calls and deadlines.</a:t>
            </a:r>
          </a:p>
        </p:txBody>
      </p:sp>
    </p:spTree>
    <p:extLst>
      <p:ext uri="{BB962C8B-B14F-4D97-AF65-F5344CB8AC3E}">
        <p14:creationId xmlns:p14="http://schemas.microsoft.com/office/powerpoint/2010/main" val="264571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68E7D05-F323-416C-825C-A44B06519897}"/>
              </a:ext>
            </a:extLst>
          </p:cNvPr>
          <p:cNvSpPr txBox="1"/>
          <p:nvPr/>
        </p:nvSpPr>
        <p:spPr>
          <a:xfrm rot="16200000">
            <a:off x="-2703864" y="3264084"/>
            <a:ext cx="6120670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en-US" sz="1000" b="1" dirty="0">
                <a:solidFill>
                  <a:schemeClr val="tx1"/>
                </a:solidFill>
              </a:rPr>
              <a:t>W1</a:t>
            </a:r>
          </a:p>
          <a:p>
            <a:pPr algn="r"/>
            <a:r>
              <a:rPr lang="en-US" sz="1000" b="1" dirty="0">
                <a:solidFill>
                  <a:schemeClr val="tx1"/>
                </a:solidFill>
              </a:rPr>
              <a:t>04/01 – 08/01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37EBDB5E-8100-4EAF-BBB9-295B7772EC61}"/>
              </a:ext>
            </a:extLst>
          </p:cNvPr>
          <p:cNvSpPr txBox="1"/>
          <p:nvPr/>
        </p:nvSpPr>
        <p:spPr>
          <a:xfrm rot="16200000">
            <a:off x="-2208566" y="3264086"/>
            <a:ext cx="6120673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en-US" sz="1000" b="1" dirty="0">
                <a:solidFill>
                  <a:schemeClr val="tx1"/>
                </a:solidFill>
              </a:rPr>
              <a:t>W2</a:t>
            </a:r>
          </a:p>
          <a:p>
            <a:pPr algn="r"/>
            <a:r>
              <a:rPr lang="en-US" sz="1000" b="1" dirty="0">
                <a:solidFill>
                  <a:schemeClr val="tx1"/>
                </a:solidFill>
              </a:rPr>
              <a:t>11/01 – 15/01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62D53232-57AE-4CC1-8A82-5638E21BF646}"/>
              </a:ext>
            </a:extLst>
          </p:cNvPr>
          <p:cNvSpPr txBox="1"/>
          <p:nvPr/>
        </p:nvSpPr>
        <p:spPr>
          <a:xfrm rot="16200000">
            <a:off x="-1713267" y="3264086"/>
            <a:ext cx="6120673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en-US" sz="1000" b="1" dirty="0">
                <a:solidFill>
                  <a:schemeClr val="tx1"/>
                </a:solidFill>
              </a:rPr>
              <a:t>W3</a:t>
            </a:r>
          </a:p>
          <a:p>
            <a:pPr algn="r"/>
            <a:r>
              <a:rPr lang="en-US" sz="1000" b="1" dirty="0">
                <a:solidFill>
                  <a:schemeClr val="tx1"/>
                </a:solidFill>
              </a:rPr>
              <a:t>18/01 – 22/01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715878F-56A4-495E-AF4C-C6E03514D100}"/>
              </a:ext>
            </a:extLst>
          </p:cNvPr>
          <p:cNvSpPr txBox="1"/>
          <p:nvPr/>
        </p:nvSpPr>
        <p:spPr>
          <a:xfrm rot="16200000">
            <a:off x="-1217965" y="3264084"/>
            <a:ext cx="6120670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en-US" sz="1000" b="1" dirty="0">
                <a:solidFill>
                  <a:schemeClr val="tx1"/>
                </a:solidFill>
              </a:rPr>
              <a:t>W4</a:t>
            </a:r>
          </a:p>
          <a:p>
            <a:pPr algn="r"/>
            <a:r>
              <a:rPr lang="en-US" sz="1000" b="1" dirty="0">
                <a:solidFill>
                  <a:schemeClr val="tx1"/>
                </a:solidFill>
              </a:rPr>
              <a:t>25/01 – 29/01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7889D181-6D02-42D6-94EC-B86685509B0B}"/>
              </a:ext>
            </a:extLst>
          </p:cNvPr>
          <p:cNvSpPr txBox="1"/>
          <p:nvPr/>
        </p:nvSpPr>
        <p:spPr>
          <a:xfrm rot="16200000">
            <a:off x="-722666" y="3264084"/>
            <a:ext cx="6120669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en-US" sz="1000" b="1" dirty="0">
                <a:solidFill>
                  <a:schemeClr val="tx1"/>
                </a:solidFill>
              </a:rPr>
              <a:t>W5</a:t>
            </a:r>
          </a:p>
          <a:p>
            <a:pPr algn="r"/>
            <a:r>
              <a:rPr lang="en-US" sz="1000" b="1" dirty="0">
                <a:solidFill>
                  <a:schemeClr val="tx1"/>
                </a:solidFill>
              </a:rPr>
              <a:t>01/02 – 05/02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8D307CB1-38DF-4F04-8E6E-D30D49197562}"/>
              </a:ext>
            </a:extLst>
          </p:cNvPr>
          <p:cNvSpPr txBox="1"/>
          <p:nvPr/>
        </p:nvSpPr>
        <p:spPr>
          <a:xfrm rot="16200000">
            <a:off x="-227366" y="3264084"/>
            <a:ext cx="6120670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en-US" sz="1000" b="1" dirty="0">
                <a:solidFill>
                  <a:schemeClr val="tx1"/>
                </a:solidFill>
              </a:rPr>
              <a:t>W6</a:t>
            </a:r>
          </a:p>
          <a:p>
            <a:pPr algn="r"/>
            <a:r>
              <a:rPr lang="en-US" sz="1000" b="1" dirty="0">
                <a:solidFill>
                  <a:schemeClr val="tx1"/>
                </a:solidFill>
              </a:rPr>
              <a:t>08/02 – 12/02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0F4ABCAF-7EEF-4DF1-B6DC-01A20B1CF8F9}"/>
              </a:ext>
            </a:extLst>
          </p:cNvPr>
          <p:cNvSpPr txBox="1"/>
          <p:nvPr/>
        </p:nvSpPr>
        <p:spPr>
          <a:xfrm rot="16200000">
            <a:off x="267934" y="3264083"/>
            <a:ext cx="6120668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en-US" sz="1000" b="1" dirty="0">
                <a:solidFill>
                  <a:schemeClr val="tx1"/>
                </a:solidFill>
              </a:rPr>
              <a:t>W7</a:t>
            </a:r>
          </a:p>
          <a:p>
            <a:pPr algn="r"/>
            <a:r>
              <a:rPr lang="en-US" sz="1000" b="1" dirty="0">
                <a:solidFill>
                  <a:schemeClr val="tx1"/>
                </a:solidFill>
              </a:rPr>
              <a:t>15/02 – 19/02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2797AFF3-33E5-47AB-AF7C-88FEC61F0D2A}"/>
              </a:ext>
            </a:extLst>
          </p:cNvPr>
          <p:cNvSpPr txBox="1"/>
          <p:nvPr/>
        </p:nvSpPr>
        <p:spPr>
          <a:xfrm rot="16200000">
            <a:off x="763234" y="3264083"/>
            <a:ext cx="6120668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en-US" sz="1000" b="1" dirty="0">
                <a:solidFill>
                  <a:schemeClr val="tx1"/>
                </a:solidFill>
              </a:rPr>
              <a:t>W8</a:t>
            </a:r>
          </a:p>
          <a:p>
            <a:pPr algn="r"/>
            <a:r>
              <a:rPr lang="en-US" sz="1000" b="1" dirty="0">
                <a:solidFill>
                  <a:schemeClr val="tx1"/>
                </a:solidFill>
              </a:rPr>
              <a:t>22/02 – 26/02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7C1280ED-2DEA-4161-8852-CF3A13348D3E}"/>
              </a:ext>
            </a:extLst>
          </p:cNvPr>
          <p:cNvSpPr txBox="1"/>
          <p:nvPr/>
        </p:nvSpPr>
        <p:spPr>
          <a:xfrm rot="16200000">
            <a:off x="1258533" y="3264083"/>
            <a:ext cx="6120668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en-US" sz="1000" b="1" dirty="0">
                <a:solidFill>
                  <a:schemeClr val="tx1"/>
                </a:solidFill>
              </a:rPr>
              <a:t>W9</a:t>
            </a:r>
          </a:p>
          <a:p>
            <a:pPr algn="r"/>
            <a:r>
              <a:rPr lang="en-US" sz="1000" b="1" dirty="0">
                <a:solidFill>
                  <a:schemeClr val="tx1"/>
                </a:solidFill>
              </a:rPr>
              <a:t>01/03 – 05/03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B0E2C7D6-73A5-4691-B77F-88A73526E674}"/>
              </a:ext>
            </a:extLst>
          </p:cNvPr>
          <p:cNvSpPr txBox="1"/>
          <p:nvPr/>
        </p:nvSpPr>
        <p:spPr>
          <a:xfrm rot="16200000">
            <a:off x="1753833" y="3264083"/>
            <a:ext cx="6120668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en-US" sz="1000" b="1" dirty="0">
                <a:solidFill>
                  <a:schemeClr val="tx1"/>
                </a:solidFill>
              </a:rPr>
              <a:t>W10</a:t>
            </a:r>
          </a:p>
          <a:p>
            <a:pPr algn="r"/>
            <a:r>
              <a:rPr lang="en-US" sz="1000" b="1" dirty="0">
                <a:solidFill>
                  <a:schemeClr val="tx1"/>
                </a:solidFill>
              </a:rPr>
              <a:t>08/03 – 12/03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59F53D2F-F5E3-4EF3-AA83-EE72AFDEC10C}"/>
              </a:ext>
            </a:extLst>
          </p:cNvPr>
          <p:cNvSpPr txBox="1"/>
          <p:nvPr/>
        </p:nvSpPr>
        <p:spPr>
          <a:xfrm rot="16200000">
            <a:off x="2260589" y="3252625"/>
            <a:ext cx="6097754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en-US" sz="1000" b="1" dirty="0">
                <a:solidFill>
                  <a:schemeClr val="tx1"/>
                </a:solidFill>
              </a:rPr>
              <a:t>W11</a:t>
            </a:r>
          </a:p>
          <a:p>
            <a:pPr algn="r"/>
            <a:r>
              <a:rPr lang="en-US" sz="1000" b="1" dirty="0">
                <a:solidFill>
                  <a:schemeClr val="tx1"/>
                </a:solidFill>
              </a:rPr>
              <a:t>15/03 – 19/03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D6C13FB0-A91C-4D20-B2F2-0E5459FFDD90}"/>
              </a:ext>
            </a:extLst>
          </p:cNvPr>
          <p:cNvSpPr txBox="1"/>
          <p:nvPr/>
        </p:nvSpPr>
        <p:spPr>
          <a:xfrm rot="16200000">
            <a:off x="2755889" y="3252625"/>
            <a:ext cx="6097754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en-US" sz="1000" b="1" dirty="0">
                <a:solidFill>
                  <a:schemeClr val="tx1"/>
                </a:solidFill>
              </a:rPr>
              <a:t>W12</a:t>
            </a:r>
          </a:p>
          <a:p>
            <a:pPr algn="r"/>
            <a:r>
              <a:rPr lang="en-US" sz="1000" b="1" dirty="0">
                <a:solidFill>
                  <a:schemeClr val="tx1"/>
                </a:solidFill>
              </a:rPr>
              <a:t>22/03 – 26/03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C1A127BB-9E49-4537-9FFB-EC6D4115940B}"/>
              </a:ext>
            </a:extLst>
          </p:cNvPr>
          <p:cNvSpPr txBox="1"/>
          <p:nvPr/>
        </p:nvSpPr>
        <p:spPr>
          <a:xfrm rot="16200000">
            <a:off x="3251188" y="3252625"/>
            <a:ext cx="6097754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en-US" sz="1000" b="1" dirty="0">
                <a:solidFill>
                  <a:schemeClr val="tx1"/>
                </a:solidFill>
              </a:rPr>
              <a:t>W13</a:t>
            </a:r>
          </a:p>
          <a:p>
            <a:pPr algn="r"/>
            <a:r>
              <a:rPr lang="en-US" sz="1000" b="1" dirty="0">
                <a:solidFill>
                  <a:schemeClr val="tx1"/>
                </a:solidFill>
              </a:rPr>
              <a:t>29/03 – 02/04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EA1A8066-EA13-4D8D-8FA2-2AE5286AA31F}"/>
              </a:ext>
            </a:extLst>
          </p:cNvPr>
          <p:cNvSpPr txBox="1"/>
          <p:nvPr/>
        </p:nvSpPr>
        <p:spPr>
          <a:xfrm rot="16200000">
            <a:off x="3746488" y="3252625"/>
            <a:ext cx="6097754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en-US" sz="1000" b="1" dirty="0">
                <a:solidFill>
                  <a:schemeClr val="tx1"/>
                </a:solidFill>
              </a:rPr>
              <a:t>W14</a:t>
            </a:r>
          </a:p>
          <a:p>
            <a:pPr algn="r"/>
            <a:r>
              <a:rPr lang="en-US" sz="1000" b="1" dirty="0">
                <a:solidFill>
                  <a:schemeClr val="tx1"/>
                </a:solidFill>
              </a:rPr>
              <a:t>05/04 – 09/04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E120DE62-2EA9-4906-8BBD-348D0DD56D17}"/>
              </a:ext>
            </a:extLst>
          </p:cNvPr>
          <p:cNvSpPr txBox="1"/>
          <p:nvPr/>
        </p:nvSpPr>
        <p:spPr>
          <a:xfrm rot="16200000">
            <a:off x="4241785" y="3252626"/>
            <a:ext cx="6097757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en-US" sz="1000" b="1" dirty="0">
                <a:solidFill>
                  <a:schemeClr val="tx1"/>
                </a:solidFill>
              </a:rPr>
              <a:t>W15</a:t>
            </a:r>
          </a:p>
          <a:p>
            <a:pPr algn="r"/>
            <a:r>
              <a:rPr lang="en-US" sz="1000" b="1" dirty="0">
                <a:solidFill>
                  <a:schemeClr val="tx1"/>
                </a:solidFill>
              </a:rPr>
              <a:t>12/04 – 16/04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0369000-0F24-40A6-992F-0B821FF0303C}"/>
              </a:ext>
            </a:extLst>
          </p:cNvPr>
          <p:cNvSpPr txBox="1"/>
          <p:nvPr/>
        </p:nvSpPr>
        <p:spPr>
          <a:xfrm rot="16200000">
            <a:off x="4737086" y="3252625"/>
            <a:ext cx="6097755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en-US" sz="1000" b="1" dirty="0">
                <a:solidFill>
                  <a:schemeClr val="tx1"/>
                </a:solidFill>
              </a:rPr>
              <a:t>W16</a:t>
            </a:r>
          </a:p>
          <a:p>
            <a:pPr algn="r"/>
            <a:r>
              <a:rPr lang="en-US" sz="1000" b="1" dirty="0">
                <a:solidFill>
                  <a:schemeClr val="tx1"/>
                </a:solidFill>
              </a:rPr>
              <a:t>19/04 – 23/04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184EF950-A8B0-4FF4-B317-2175DCCFE957}"/>
              </a:ext>
            </a:extLst>
          </p:cNvPr>
          <p:cNvSpPr txBox="1"/>
          <p:nvPr/>
        </p:nvSpPr>
        <p:spPr>
          <a:xfrm rot="16200000">
            <a:off x="5232384" y="3252625"/>
            <a:ext cx="6097755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en-US" sz="1000" b="1" dirty="0">
                <a:solidFill>
                  <a:schemeClr val="tx1"/>
                </a:solidFill>
              </a:rPr>
              <a:t>W17</a:t>
            </a:r>
          </a:p>
          <a:p>
            <a:pPr algn="r"/>
            <a:r>
              <a:rPr lang="en-US" sz="1000" b="1" dirty="0">
                <a:solidFill>
                  <a:schemeClr val="tx1"/>
                </a:solidFill>
              </a:rPr>
              <a:t>26/04 – 30/04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67F6C1F3-2557-4D51-9C5D-EBC02202A6D2}"/>
              </a:ext>
            </a:extLst>
          </p:cNvPr>
          <p:cNvSpPr txBox="1"/>
          <p:nvPr/>
        </p:nvSpPr>
        <p:spPr>
          <a:xfrm rot="16200000">
            <a:off x="5716227" y="3264082"/>
            <a:ext cx="6120669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en-US" sz="1000" b="1" dirty="0">
                <a:solidFill>
                  <a:schemeClr val="tx1"/>
                </a:solidFill>
              </a:rPr>
              <a:t>W18</a:t>
            </a:r>
          </a:p>
          <a:p>
            <a:pPr algn="r"/>
            <a:r>
              <a:rPr lang="en-US" sz="1000" b="1" dirty="0">
                <a:solidFill>
                  <a:schemeClr val="tx1"/>
                </a:solidFill>
              </a:rPr>
              <a:t>03/05 – 07/05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4F56449D-6A63-45B7-83C5-643FD1741F86}"/>
              </a:ext>
            </a:extLst>
          </p:cNvPr>
          <p:cNvSpPr txBox="1"/>
          <p:nvPr/>
        </p:nvSpPr>
        <p:spPr>
          <a:xfrm rot="16200000">
            <a:off x="6214114" y="3264082"/>
            <a:ext cx="6120669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000" b="1">
                <a:solidFill>
                  <a:schemeClr val="tx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dirty="0"/>
              <a:t>W19</a:t>
            </a:r>
          </a:p>
          <a:p>
            <a:r>
              <a:rPr lang="en-US" dirty="0"/>
              <a:t>10/05 – 14/05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630909FC-BA7C-47CE-92FC-55EF8DD6E8B5}"/>
              </a:ext>
            </a:extLst>
          </p:cNvPr>
          <p:cNvSpPr txBox="1"/>
          <p:nvPr/>
        </p:nvSpPr>
        <p:spPr>
          <a:xfrm rot="16200000">
            <a:off x="6709410" y="3264082"/>
            <a:ext cx="6120671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en-US" sz="1000" b="1" dirty="0">
                <a:solidFill>
                  <a:schemeClr val="tx1"/>
                </a:solidFill>
              </a:rPr>
              <a:t>W20</a:t>
            </a:r>
          </a:p>
          <a:p>
            <a:pPr algn="r"/>
            <a:r>
              <a:rPr lang="en-US" sz="1000" b="1" dirty="0">
                <a:solidFill>
                  <a:schemeClr val="tx1"/>
                </a:solidFill>
              </a:rPr>
              <a:t>17/05 – 21/05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79617D33-19CD-4E1C-8600-DB1A2558E97B}"/>
              </a:ext>
            </a:extLst>
          </p:cNvPr>
          <p:cNvSpPr txBox="1"/>
          <p:nvPr/>
        </p:nvSpPr>
        <p:spPr>
          <a:xfrm rot="16200000">
            <a:off x="7204710" y="3264082"/>
            <a:ext cx="6120671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en-US" sz="1000" b="1" dirty="0">
                <a:solidFill>
                  <a:schemeClr val="tx1"/>
                </a:solidFill>
              </a:rPr>
              <a:t>W21</a:t>
            </a:r>
          </a:p>
          <a:p>
            <a:pPr algn="r"/>
            <a:r>
              <a:rPr lang="en-US" sz="1000" b="1" dirty="0">
                <a:solidFill>
                  <a:schemeClr val="tx1"/>
                </a:solidFill>
              </a:rPr>
              <a:t>24/05 – 28/05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F08F299F-2454-4558-A796-66EC73DF661B}"/>
              </a:ext>
            </a:extLst>
          </p:cNvPr>
          <p:cNvSpPr txBox="1"/>
          <p:nvPr/>
        </p:nvSpPr>
        <p:spPr>
          <a:xfrm rot="16200000">
            <a:off x="7700007" y="3264082"/>
            <a:ext cx="6120671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en-US" sz="1000" b="1" dirty="0">
                <a:solidFill>
                  <a:schemeClr val="tx1"/>
                </a:solidFill>
              </a:rPr>
              <a:t>W22</a:t>
            </a:r>
          </a:p>
          <a:p>
            <a:pPr algn="r"/>
            <a:r>
              <a:rPr lang="en-US" sz="1000" b="1" dirty="0">
                <a:solidFill>
                  <a:schemeClr val="tx1"/>
                </a:solidFill>
              </a:rPr>
              <a:t>31/05 – 04/06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16692D2C-4752-41B6-B291-885A72A381D6}"/>
              </a:ext>
            </a:extLst>
          </p:cNvPr>
          <p:cNvSpPr txBox="1"/>
          <p:nvPr/>
        </p:nvSpPr>
        <p:spPr>
          <a:xfrm rot="16200000">
            <a:off x="8206764" y="3252623"/>
            <a:ext cx="6097755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en-US" sz="1000" b="1" dirty="0">
                <a:solidFill>
                  <a:schemeClr val="tx1"/>
                </a:solidFill>
              </a:rPr>
              <a:t>W23</a:t>
            </a:r>
          </a:p>
          <a:p>
            <a:pPr algn="r"/>
            <a:r>
              <a:rPr lang="en-US" sz="1000" b="1" dirty="0">
                <a:solidFill>
                  <a:schemeClr val="tx1"/>
                </a:solidFill>
              </a:rPr>
              <a:t>07/06 – 11/06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9AF0910B-3D10-4E93-AF72-EC68205A2894}"/>
              </a:ext>
            </a:extLst>
          </p:cNvPr>
          <p:cNvSpPr txBox="1"/>
          <p:nvPr/>
        </p:nvSpPr>
        <p:spPr>
          <a:xfrm rot="16200000">
            <a:off x="8690607" y="3264081"/>
            <a:ext cx="6120671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en-US" sz="1000" b="1" dirty="0">
                <a:solidFill>
                  <a:schemeClr val="tx1"/>
                </a:solidFill>
              </a:rPr>
              <a:t>W24</a:t>
            </a:r>
          </a:p>
          <a:p>
            <a:pPr algn="r"/>
            <a:r>
              <a:rPr lang="en-US" sz="1000" b="1" dirty="0">
                <a:solidFill>
                  <a:schemeClr val="tx1"/>
                </a:solidFill>
              </a:rPr>
              <a:t>14/06 – 18/06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BEF2875F-59ED-4952-99F1-EAA033185D7E}"/>
              </a:ext>
            </a:extLst>
          </p:cNvPr>
          <p:cNvSpPr txBox="1"/>
          <p:nvPr/>
        </p:nvSpPr>
        <p:spPr>
          <a:xfrm>
            <a:off x="170865" y="105099"/>
            <a:ext cx="1886009" cy="26161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100" b="1" dirty="0"/>
              <a:t>January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4EEB40DB-1F28-4563-A2DF-2408DF76DECF}"/>
              </a:ext>
            </a:extLst>
          </p:cNvPr>
          <p:cNvSpPr txBox="1"/>
          <p:nvPr/>
        </p:nvSpPr>
        <p:spPr>
          <a:xfrm>
            <a:off x="2152063" y="105099"/>
            <a:ext cx="1886009" cy="26161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100" b="1" dirty="0"/>
              <a:t>February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C499779D-065A-4A98-9617-BDEA2AE6FA85}"/>
              </a:ext>
            </a:extLst>
          </p:cNvPr>
          <p:cNvSpPr txBox="1"/>
          <p:nvPr/>
        </p:nvSpPr>
        <p:spPr>
          <a:xfrm>
            <a:off x="4133261" y="105099"/>
            <a:ext cx="2133658" cy="26161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100" b="1" dirty="0"/>
              <a:t>March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967D3C32-4366-43CF-B929-E53470AEA093}"/>
              </a:ext>
            </a:extLst>
          </p:cNvPr>
          <p:cNvSpPr txBox="1"/>
          <p:nvPr/>
        </p:nvSpPr>
        <p:spPr>
          <a:xfrm>
            <a:off x="6362108" y="105099"/>
            <a:ext cx="2133658" cy="26161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100" b="1" dirty="0"/>
              <a:t>April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695CE5A8-DE01-46E1-9EE2-505A4258623D}"/>
              </a:ext>
            </a:extLst>
          </p:cNvPr>
          <p:cNvSpPr txBox="1"/>
          <p:nvPr/>
        </p:nvSpPr>
        <p:spPr>
          <a:xfrm>
            <a:off x="8579092" y="105099"/>
            <a:ext cx="2055141" cy="26161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100" b="1" dirty="0"/>
              <a:t>May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7ABE5C83-3866-4BB6-9F03-BFF47EB10236}"/>
              </a:ext>
            </a:extLst>
          </p:cNvPr>
          <p:cNvSpPr txBox="1"/>
          <p:nvPr/>
        </p:nvSpPr>
        <p:spPr>
          <a:xfrm>
            <a:off x="10723372" y="105099"/>
            <a:ext cx="1227626" cy="26161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100" b="1" dirty="0"/>
              <a:t>June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xmlns="" id="{A8DA3DA6-116D-4DBB-960E-03A1C0706BC1}"/>
              </a:ext>
            </a:extLst>
          </p:cNvPr>
          <p:cNvSpPr txBox="1"/>
          <p:nvPr/>
        </p:nvSpPr>
        <p:spPr>
          <a:xfrm>
            <a:off x="65870" y="1346300"/>
            <a:ext cx="380725" cy="504753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W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E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S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T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E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R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N</a:t>
            </a: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N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E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W</a:t>
            </a: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Y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E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A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R</a:t>
            </a: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- 6.</a:t>
            </a: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xmlns="" id="{A8DA3DA6-116D-4DBB-960E-03A1C0706BC1}"/>
              </a:ext>
            </a:extLst>
          </p:cNvPr>
          <p:cNvSpPr txBox="1"/>
          <p:nvPr/>
        </p:nvSpPr>
        <p:spPr>
          <a:xfrm>
            <a:off x="2974694" y="1350365"/>
            <a:ext cx="536706" cy="504753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A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S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I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A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N </a:t>
            </a: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N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E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W</a:t>
            </a: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Y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E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A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R</a:t>
            </a: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11.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-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19.</a:t>
            </a: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A8DA3DA6-116D-4DBB-960E-03A1C0706BC1}"/>
              </a:ext>
            </a:extLst>
          </p:cNvPr>
          <p:cNvSpPr txBox="1"/>
          <p:nvPr/>
        </p:nvSpPr>
        <p:spPr>
          <a:xfrm>
            <a:off x="6440918" y="1346300"/>
            <a:ext cx="297476" cy="504753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E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A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S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T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E</a:t>
            </a:r>
          </a:p>
          <a:p>
            <a:pPr algn="ctr"/>
            <a:r>
              <a:rPr lang="en-US" sz="700" b="1" dirty="0">
                <a:solidFill>
                  <a:schemeClr val="bg1"/>
                </a:solidFill>
              </a:rPr>
              <a:t>R</a:t>
            </a:r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2.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-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5.</a:t>
            </a: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</p:txBody>
      </p:sp>
      <p:grpSp>
        <p:nvGrpSpPr>
          <p:cNvPr id="79" name="Group 78"/>
          <p:cNvGrpSpPr/>
          <p:nvPr/>
        </p:nvGrpSpPr>
        <p:grpSpPr>
          <a:xfrm>
            <a:off x="649126" y="1901415"/>
            <a:ext cx="9239501" cy="415498"/>
            <a:chOff x="724934" y="1901415"/>
            <a:chExt cx="9239501" cy="415498"/>
          </a:xfrm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xmlns="" id="{A8DA3DA6-116D-4DBB-960E-03A1C0706BC1}"/>
                </a:ext>
              </a:extLst>
            </p:cNvPr>
            <p:cNvSpPr txBox="1"/>
            <p:nvPr/>
          </p:nvSpPr>
          <p:spPr>
            <a:xfrm>
              <a:off x="724934" y="1901415"/>
              <a:ext cx="725095" cy="41549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1050" b="1" dirty="0" smtClean="0">
                  <a:solidFill>
                    <a:schemeClr val="bg1"/>
                  </a:solidFill>
                </a:rPr>
                <a:t>SA1#92b</a:t>
              </a:r>
            </a:p>
            <a:p>
              <a:pPr algn="ctr"/>
              <a:r>
                <a:rPr lang="en-US" sz="1050" b="1" dirty="0" smtClean="0">
                  <a:solidFill>
                    <a:schemeClr val="bg1"/>
                  </a:solidFill>
                </a:rPr>
                <a:t>11-21.</a:t>
              </a:r>
              <a:endParaRPr lang="en-US" sz="1050" b="1" dirty="0">
                <a:solidFill>
                  <a:schemeClr val="bg1"/>
                </a:solidFill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xmlns="" id="{A8DA3DA6-116D-4DBB-960E-03A1C0706BC1}"/>
                </a:ext>
              </a:extLst>
            </p:cNvPr>
            <p:cNvSpPr txBox="1"/>
            <p:nvPr/>
          </p:nvSpPr>
          <p:spPr>
            <a:xfrm>
              <a:off x="3783141" y="1901415"/>
              <a:ext cx="725095" cy="41549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1050" b="1" dirty="0" smtClean="0">
                  <a:solidFill>
                    <a:schemeClr val="bg1"/>
                  </a:solidFill>
                </a:rPr>
                <a:t>SA1#93</a:t>
              </a:r>
            </a:p>
            <a:p>
              <a:pPr algn="ctr"/>
              <a:r>
                <a:rPr lang="en-US" sz="1050" b="1" dirty="0" smtClean="0">
                  <a:solidFill>
                    <a:schemeClr val="bg1"/>
                  </a:solidFill>
                </a:rPr>
                <a:t>23.-4.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xmlns="" id="{A8DA3DA6-116D-4DBB-960E-03A1C0706BC1}"/>
                </a:ext>
              </a:extLst>
            </p:cNvPr>
            <p:cNvSpPr txBox="1"/>
            <p:nvPr/>
          </p:nvSpPr>
          <p:spPr>
            <a:xfrm>
              <a:off x="9239340" y="1901415"/>
              <a:ext cx="725095" cy="41549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1050" b="1" dirty="0" smtClean="0">
                  <a:solidFill>
                    <a:schemeClr val="bg1"/>
                  </a:solidFill>
                </a:rPr>
                <a:t>SA1#94</a:t>
              </a:r>
            </a:p>
            <a:p>
              <a:pPr algn="ctr"/>
              <a:r>
                <a:rPr lang="en-US" sz="1050" b="1" dirty="0" smtClean="0">
                  <a:solidFill>
                    <a:schemeClr val="bg1"/>
                  </a:solidFill>
                </a:rPr>
                <a:t>11-20.</a:t>
              </a:r>
              <a:endParaRPr lang="en-US" sz="1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1136524" y="3532184"/>
            <a:ext cx="9328574" cy="415498"/>
            <a:chOff x="1212332" y="3165692"/>
            <a:chExt cx="9328574" cy="415498"/>
          </a:xfrm>
        </p:grpSpPr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xmlns="" id="{A8DA3DA6-116D-4DBB-960E-03A1C0706BC1}"/>
                </a:ext>
              </a:extLst>
            </p:cNvPr>
            <p:cNvSpPr txBox="1"/>
            <p:nvPr/>
          </p:nvSpPr>
          <p:spPr>
            <a:xfrm>
              <a:off x="1212332" y="3165692"/>
              <a:ext cx="890711" cy="41549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1050" b="1" dirty="0" smtClean="0">
                  <a:solidFill>
                    <a:schemeClr val="bg1"/>
                  </a:solidFill>
                </a:rPr>
                <a:t>SA3#102</a:t>
              </a:r>
            </a:p>
            <a:p>
              <a:pPr algn="ctr"/>
              <a:r>
                <a:rPr lang="en-US" sz="1050" b="1" dirty="0" smtClean="0">
                  <a:solidFill>
                    <a:schemeClr val="bg1"/>
                  </a:solidFill>
                </a:rPr>
                <a:t>18.-29.</a:t>
              </a:r>
              <a:endParaRPr lang="en-US" sz="1050" b="1" dirty="0">
                <a:solidFill>
                  <a:schemeClr val="bg1"/>
                </a:solidFill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xmlns="" id="{A8DA3DA6-116D-4DBB-960E-03A1C0706BC1}"/>
                </a:ext>
              </a:extLst>
            </p:cNvPr>
            <p:cNvSpPr txBox="1"/>
            <p:nvPr/>
          </p:nvSpPr>
          <p:spPr>
            <a:xfrm>
              <a:off x="4185650" y="3165692"/>
              <a:ext cx="406493" cy="41549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lIns="36000" rIns="36000" rtlCol="0">
              <a:spAutoFit/>
            </a:bodyPr>
            <a:lstStyle/>
            <a:p>
              <a:pPr algn="ctr"/>
              <a:r>
                <a:rPr lang="en-US" sz="1050" b="1" dirty="0" smtClean="0">
                  <a:solidFill>
                    <a:schemeClr val="bg1"/>
                  </a:solidFill>
                </a:rPr>
                <a:t>102b</a:t>
              </a:r>
              <a:endParaRPr lang="en-US" sz="1050" b="1" dirty="0">
                <a:solidFill>
                  <a:schemeClr val="bg1"/>
                </a:solidFill>
              </a:endParaRPr>
            </a:p>
            <a:p>
              <a:pPr algn="ctr"/>
              <a:r>
                <a:rPr lang="en-US" sz="1050" b="1" dirty="0">
                  <a:solidFill>
                    <a:schemeClr val="bg1"/>
                  </a:solidFill>
                </a:rPr>
                <a:t>1.-5.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xmlns="" id="{A8DA3DA6-116D-4DBB-960E-03A1C0706BC1}"/>
                </a:ext>
              </a:extLst>
            </p:cNvPr>
            <p:cNvSpPr txBox="1"/>
            <p:nvPr/>
          </p:nvSpPr>
          <p:spPr>
            <a:xfrm>
              <a:off x="9650195" y="3165692"/>
              <a:ext cx="890711" cy="41549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1050" b="1" dirty="0" smtClean="0">
                  <a:solidFill>
                    <a:schemeClr val="bg1"/>
                  </a:solidFill>
                </a:rPr>
                <a:t>SA3#103</a:t>
              </a:r>
            </a:p>
            <a:p>
              <a:pPr algn="ctr"/>
              <a:r>
                <a:rPr lang="en-US" sz="1050" b="1" dirty="0" smtClean="0">
                  <a:solidFill>
                    <a:schemeClr val="bg1"/>
                  </a:solidFill>
                </a:rPr>
                <a:t>17.-28.</a:t>
              </a:r>
              <a:endParaRPr lang="en-US" sz="1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2139725" y="4347568"/>
            <a:ext cx="8333756" cy="415498"/>
            <a:chOff x="2215533" y="3877762"/>
            <a:chExt cx="8333756" cy="415498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xmlns="" id="{A8DA3DA6-116D-4DBB-960E-03A1C0706BC1}"/>
                </a:ext>
              </a:extLst>
            </p:cNvPr>
            <p:cNvSpPr txBox="1"/>
            <p:nvPr/>
          </p:nvSpPr>
          <p:spPr>
            <a:xfrm>
              <a:off x="2215533" y="3877762"/>
              <a:ext cx="814709" cy="415498"/>
            </a:xfrm>
            <a:prstGeom prst="rect">
              <a:avLst/>
            </a:prstGeom>
            <a:solidFill>
              <a:srgbClr val="E76AFC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1050" b="1" dirty="0" smtClean="0">
                  <a:solidFill>
                    <a:schemeClr val="bg1"/>
                  </a:solidFill>
                </a:rPr>
                <a:t>SA4#112</a:t>
              </a:r>
            </a:p>
            <a:p>
              <a:pPr algn="ctr"/>
              <a:r>
                <a:rPr lang="en-US" sz="1050" b="1" dirty="0" smtClean="0">
                  <a:solidFill>
                    <a:schemeClr val="bg1"/>
                  </a:solidFill>
                </a:rPr>
                <a:t>1.-10.</a:t>
              </a:r>
              <a:endParaRPr lang="en-US" sz="1050" b="1" dirty="0">
                <a:solidFill>
                  <a:schemeClr val="bg1"/>
                </a:solidFill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xmlns="" id="{A8DA3DA6-116D-4DBB-960E-03A1C0706BC1}"/>
                </a:ext>
              </a:extLst>
            </p:cNvPr>
            <p:cNvSpPr txBox="1"/>
            <p:nvPr/>
          </p:nvSpPr>
          <p:spPr>
            <a:xfrm>
              <a:off x="6845613" y="3877762"/>
              <a:ext cx="650909" cy="415498"/>
            </a:xfrm>
            <a:prstGeom prst="rect">
              <a:avLst/>
            </a:prstGeom>
            <a:solidFill>
              <a:srgbClr val="E76AFC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lIns="36000" rIns="36000" rtlCol="0">
              <a:spAutoFit/>
            </a:bodyPr>
            <a:lstStyle/>
            <a:p>
              <a:pPr algn="ctr"/>
              <a:r>
                <a:rPr lang="en-US" sz="1050" b="1" dirty="0" smtClean="0">
                  <a:solidFill>
                    <a:schemeClr val="bg1"/>
                  </a:solidFill>
                </a:rPr>
                <a:t>SA4#113</a:t>
              </a:r>
            </a:p>
            <a:p>
              <a:pPr algn="ctr"/>
              <a:r>
                <a:rPr lang="en-US" sz="1050" b="1" dirty="0" smtClean="0">
                  <a:solidFill>
                    <a:schemeClr val="bg1"/>
                  </a:solidFill>
                </a:rPr>
                <a:t>6.-14.</a:t>
              </a:r>
              <a:endParaRPr lang="en-US" sz="1050" b="1" dirty="0">
                <a:solidFill>
                  <a:schemeClr val="bg1"/>
                </a:solidFill>
              </a:endParaRP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xmlns="" id="{A8DA3DA6-116D-4DBB-960E-03A1C0706BC1}"/>
                </a:ext>
              </a:extLst>
            </p:cNvPr>
            <p:cNvSpPr txBox="1"/>
            <p:nvPr/>
          </p:nvSpPr>
          <p:spPr>
            <a:xfrm>
              <a:off x="9734580" y="3877762"/>
              <a:ext cx="814709" cy="415498"/>
            </a:xfrm>
            <a:prstGeom prst="rect">
              <a:avLst/>
            </a:prstGeom>
            <a:solidFill>
              <a:srgbClr val="E76AFC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1050" b="1" dirty="0">
                  <a:solidFill>
                    <a:schemeClr val="bg1"/>
                  </a:solidFill>
                </a:rPr>
                <a:t>SA4#114</a:t>
              </a:r>
            </a:p>
            <a:p>
              <a:pPr algn="ctr"/>
              <a:r>
                <a:rPr lang="en-US" sz="1050" b="1" dirty="0" smtClean="0">
                  <a:solidFill>
                    <a:schemeClr val="bg1"/>
                  </a:solidFill>
                </a:rPr>
                <a:t>19.-28.</a:t>
              </a:r>
              <a:endParaRPr lang="en-US" sz="1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1632482" y="5162952"/>
            <a:ext cx="8225207" cy="415498"/>
            <a:chOff x="1708290" y="4558579"/>
            <a:chExt cx="8225207" cy="415498"/>
          </a:xfrm>
        </p:grpSpPr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xmlns="" id="{A8DA3DA6-116D-4DBB-960E-03A1C0706BC1}"/>
                </a:ext>
              </a:extLst>
            </p:cNvPr>
            <p:cNvSpPr txBox="1"/>
            <p:nvPr/>
          </p:nvSpPr>
          <p:spPr>
            <a:xfrm>
              <a:off x="1708290" y="4558579"/>
              <a:ext cx="814709" cy="415498"/>
            </a:xfrm>
            <a:prstGeom prst="rect">
              <a:avLst/>
            </a:prstGeom>
            <a:solidFill>
              <a:srgbClr val="05B3A7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1050" b="1" dirty="0" smtClean="0">
                  <a:solidFill>
                    <a:schemeClr val="bg1"/>
                  </a:solidFill>
                </a:rPr>
                <a:t>SA5#135</a:t>
              </a:r>
            </a:p>
            <a:p>
              <a:pPr algn="ctr"/>
              <a:r>
                <a:rPr lang="en-US" sz="1050" b="1" dirty="0" smtClean="0">
                  <a:solidFill>
                    <a:schemeClr val="bg1"/>
                  </a:solidFill>
                </a:rPr>
                <a:t>25.-3.</a:t>
              </a:r>
              <a:endParaRPr lang="en-US" sz="1050" b="1" dirty="0">
                <a:solidFill>
                  <a:schemeClr val="bg1"/>
                </a:solidFill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xmlns="" id="{A8DA3DA6-116D-4DBB-960E-03A1C0706BC1}"/>
                </a:ext>
              </a:extLst>
            </p:cNvPr>
            <p:cNvSpPr txBox="1"/>
            <p:nvPr/>
          </p:nvSpPr>
          <p:spPr>
            <a:xfrm>
              <a:off x="4184788" y="4558579"/>
              <a:ext cx="814709" cy="415498"/>
            </a:xfrm>
            <a:prstGeom prst="rect">
              <a:avLst/>
            </a:prstGeom>
            <a:solidFill>
              <a:srgbClr val="05B3A7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1050" b="1" dirty="0" smtClean="0">
                  <a:solidFill>
                    <a:schemeClr val="bg1"/>
                  </a:solidFill>
                </a:rPr>
                <a:t>SA5#136</a:t>
              </a:r>
            </a:p>
            <a:p>
              <a:pPr algn="ctr"/>
              <a:r>
                <a:rPr lang="en-US" sz="1050" b="1" dirty="0" smtClean="0">
                  <a:solidFill>
                    <a:schemeClr val="bg1"/>
                  </a:solidFill>
                </a:rPr>
                <a:t>1.-10.</a:t>
              </a:r>
              <a:endParaRPr lang="en-US" sz="1050" b="1" dirty="0">
                <a:solidFill>
                  <a:schemeClr val="bg1"/>
                </a:solidFill>
              </a:endParaRP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xmlns="" id="{A8DA3DA6-116D-4DBB-960E-03A1C0706BC1}"/>
                </a:ext>
              </a:extLst>
            </p:cNvPr>
            <p:cNvSpPr txBox="1"/>
            <p:nvPr/>
          </p:nvSpPr>
          <p:spPr>
            <a:xfrm>
              <a:off x="9118788" y="4558579"/>
              <a:ext cx="814709" cy="415498"/>
            </a:xfrm>
            <a:prstGeom prst="rect">
              <a:avLst/>
            </a:prstGeom>
            <a:solidFill>
              <a:srgbClr val="05B3A7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1050" b="1" dirty="0" smtClean="0">
                  <a:solidFill>
                    <a:schemeClr val="bg1"/>
                  </a:solidFill>
                </a:rPr>
                <a:t>SA5#137</a:t>
              </a:r>
            </a:p>
            <a:p>
              <a:pPr algn="ctr"/>
              <a:r>
                <a:rPr lang="en-US" sz="1050" b="1" dirty="0" smtClean="0">
                  <a:solidFill>
                    <a:schemeClr val="bg1"/>
                  </a:solidFill>
                </a:rPr>
                <a:t>10.-19.</a:t>
              </a:r>
              <a:endParaRPr lang="en-US" sz="105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85" name="TextBox 84">
            <a:extLst>
              <a:ext uri="{FF2B5EF4-FFF2-40B4-BE49-F238E27FC236}">
                <a16:creationId xmlns:a16="http://schemas.microsoft.com/office/drawing/2014/main" xmlns="" id="{A8DA3DA6-116D-4DBB-960E-03A1C0706BC1}"/>
              </a:ext>
            </a:extLst>
          </p:cNvPr>
          <p:cNvSpPr txBox="1"/>
          <p:nvPr/>
        </p:nvSpPr>
        <p:spPr>
          <a:xfrm>
            <a:off x="5109406" y="1884909"/>
            <a:ext cx="380725" cy="450892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P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L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E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N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A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R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Y</a:t>
            </a: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P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R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E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P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A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R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A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T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I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O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N</a:t>
            </a: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xmlns="" id="{A8DA3DA6-116D-4DBB-960E-03A1C0706BC1}"/>
              </a:ext>
            </a:extLst>
          </p:cNvPr>
          <p:cNvSpPr txBox="1"/>
          <p:nvPr/>
        </p:nvSpPr>
        <p:spPr>
          <a:xfrm>
            <a:off x="11044812" y="1884909"/>
            <a:ext cx="398377" cy="450892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P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L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E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N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A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R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Y</a:t>
            </a: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P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R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E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P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A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R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A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T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I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O</a:t>
            </a:r>
          </a:p>
          <a:p>
            <a:pPr algn="ctr"/>
            <a:r>
              <a:rPr lang="en-US" sz="700" b="1" dirty="0" smtClean="0">
                <a:solidFill>
                  <a:schemeClr val="bg1"/>
                </a:solidFill>
              </a:rPr>
              <a:t>N</a:t>
            </a: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 smtClean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  <a:p>
            <a:pPr algn="ctr"/>
            <a:endParaRPr lang="en-US" sz="700" b="1" dirty="0">
              <a:solidFill>
                <a:schemeClr val="bg1"/>
              </a:solidFill>
            </a:endParaRPr>
          </a:p>
        </p:txBody>
      </p:sp>
      <p:sp>
        <p:nvSpPr>
          <p:cNvPr id="91" name="Rounded Rectangular Callout 90"/>
          <p:cNvSpPr/>
          <p:nvPr/>
        </p:nvSpPr>
        <p:spPr>
          <a:xfrm>
            <a:off x="257346" y="4737824"/>
            <a:ext cx="1116876" cy="1094437"/>
          </a:xfrm>
          <a:prstGeom prst="wedgeRoundRectCallout">
            <a:avLst>
              <a:gd name="adj1" fmla="val -46338"/>
              <a:gd name="adj2" fmla="val 72513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No meetings, official conference calls or deadlines  during green-marked periods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xmlns="" id="{BEF2875F-59ED-4952-99F1-EAA033185D7E}"/>
              </a:ext>
            </a:extLst>
          </p:cNvPr>
          <p:cNvSpPr txBox="1"/>
          <p:nvPr/>
        </p:nvSpPr>
        <p:spPr>
          <a:xfrm>
            <a:off x="170865" y="6565294"/>
            <a:ext cx="1886009" cy="26161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100" b="1" dirty="0"/>
              <a:t>January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xmlns="" id="{4EEB40DB-1F28-4563-A2DF-2408DF76DECF}"/>
              </a:ext>
            </a:extLst>
          </p:cNvPr>
          <p:cNvSpPr txBox="1"/>
          <p:nvPr/>
        </p:nvSpPr>
        <p:spPr>
          <a:xfrm>
            <a:off x="2152063" y="6565294"/>
            <a:ext cx="1886009" cy="26161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100" b="1" dirty="0"/>
              <a:t>February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xmlns="" id="{C499779D-065A-4A98-9617-BDEA2AE6FA85}"/>
              </a:ext>
            </a:extLst>
          </p:cNvPr>
          <p:cNvSpPr txBox="1"/>
          <p:nvPr/>
        </p:nvSpPr>
        <p:spPr>
          <a:xfrm>
            <a:off x="4133261" y="6565294"/>
            <a:ext cx="2133658" cy="26161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100" b="1" dirty="0"/>
              <a:t>March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xmlns="" id="{967D3C32-4366-43CF-B929-E53470AEA093}"/>
              </a:ext>
            </a:extLst>
          </p:cNvPr>
          <p:cNvSpPr txBox="1"/>
          <p:nvPr/>
        </p:nvSpPr>
        <p:spPr>
          <a:xfrm>
            <a:off x="6362108" y="6565294"/>
            <a:ext cx="2133658" cy="26161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100" b="1" dirty="0"/>
              <a:t>April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xmlns="" id="{695CE5A8-DE01-46E1-9EE2-505A4258623D}"/>
              </a:ext>
            </a:extLst>
          </p:cNvPr>
          <p:cNvSpPr txBox="1"/>
          <p:nvPr/>
        </p:nvSpPr>
        <p:spPr>
          <a:xfrm>
            <a:off x="8579092" y="6565294"/>
            <a:ext cx="2055141" cy="26161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100" b="1" dirty="0"/>
              <a:t>May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xmlns="" id="{7ABE5C83-3866-4BB6-9F03-BFF47EB10236}"/>
              </a:ext>
            </a:extLst>
          </p:cNvPr>
          <p:cNvSpPr txBox="1"/>
          <p:nvPr/>
        </p:nvSpPr>
        <p:spPr>
          <a:xfrm>
            <a:off x="10723372" y="6565294"/>
            <a:ext cx="1227626" cy="26161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100" b="1" dirty="0"/>
              <a:t>June</a:t>
            </a:r>
          </a:p>
        </p:txBody>
      </p:sp>
      <p:grpSp>
        <p:nvGrpSpPr>
          <p:cNvPr id="133" name="Group 132"/>
          <p:cNvGrpSpPr/>
          <p:nvPr/>
        </p:nvGrpSpPr>
        <p:grpSpPr>
          <a:xfrm>
            <a:off x="1147010" y="2716799"/>
            <a:ext cx="9310802" cy="415499"/>
            <a:chOff x="1147010" y="2695254"/>
            <a:chExt cx="9310802" cy="415499"/>
          </a:xfrm>
        </p:grpSpPr>
        <p:grpSp>
          <p:nvGrpSpPr>
            <p:cNvPr id="80" name="Group 79"/>
            <p:cNvGrpSpPr/>
            <p:nvPr/>
          </p:nvGrpSpPr>
          <p:grpSpPr>
            <a:xfrm>
              <a:off x="3832896" y="2695255"/>
              <a:ext cx="6624916" cy="415498"/>
              <a:chOff x="3908704" y="2483346"/>
              <a:chExt cx="6624916" cy="415498"/>
            </a:xfrm>
          </p:grpSpPr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xmlns="" id="{A8DA3DA6-116D-4DBB-960E-03A1C0706BC1}"/>
                  </a:ext>
                </a:extLst>
              </p:cNvPr>
              <p:cNvSpPr txBox="1"/>
              <p:nvPr/>
            </p:nvSpPr>
            <p:spPr>
              <a:xfrm>
                <a:off x="3908704" y="2483346"/>
                <a:ext cx="890711" cy="415498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50" b="1" dirty="0" smtClean="0">
                    <a:solidFill>
                      <a:schemeClr val="bg1"/>
                    </a:solidFill>
                  </a:rPr>
                  <a:t>SA2#143</a:t>
                </a:r>
              </a:p>
              <a:p>
                <a:pPr algn="ctr"/>
                <a:r>
                  <a:rPr lang="en-US" sz="1050" b="1" dirty="0" smtClean="0">
                    <a:solidFill>
                      <a:schemeClr val="bg1"/>
                    </a:solidFill>
                  </a:rPr>
                  <a:t>24.-9.</a:t>
                </a:r>
                <a:endParaRPr lang="en-US" sz="105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xmlns="" id="{A8DA3DA6-116D-4DBB-960E-03A1C0706BC1}"/>
                  </a:ext>
                </a:extLst>
              </p:cNvPr>
              <p:cNvSpPr txBox="1"/>
              <p:nvPr/>
            </p:nvSpPr>
            <p:spPr>
              <a:xfrm>
                <a:off x="9642909" y="2483346"/>
                <a:ext cx="890711" cy="415498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50" b="1" dirty="0" smtClean="0">
                    <a:solidFill>
                      <a:schemeClr val="bg1"/>
                    </a:solidFill>
                  </a:rPr>
                  <a:t>SA2#145</a:t>
                </a:r>
              </a:p>
              <a:p>
                <a:pPr algn="ctr"/>
                <a:r>
                  <a:rPr lang="en-US" sz="1050" b="1" dirty="0" smtClean="0">
                    <a:solidFill>
                      <a:schemeClr val="bg1"/>
                    </a:solidFill>
                  </a:rPr>
                  <a:t>17.-28.</a:t>
                </a:r>
                <a:endParaRPr lang="en-US" sz="105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xmlns="" id="{A8DA3DA6-116D-4DBB-960E-03A1C0706BC1}"/>
                  </a:ext>
                </a:extLst>
              </p:cNvPr>
              <p:cNvSpPr txBox="1"/>
              <p:nvPr/>
            </p:nvSpPr>
            <p:spPr>
              <a:xfrm>
                <a:off x="7163828" y="2483346"/>
                <a:ext cx="702572" cy="415498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50" b="1" dirty="0" smtClean="0">
                    <a:solidFill>
                      <a:schemeClr val="bg1"/>
                    </a:solidFill>
                  </a:rPr>
                  <a:t>SA2#144</a:t>
                </a:r>
              </a:p>
              <a:p>
                <a:pPr algn="ctr"/>
                <a:r>
                  <a:rPr lang="en-US" sz="1050" b="1" dirty="0" smtClean="0">
                    <a:solidFill>
                      <a:schemeClr val="bg1"/>
                    </a:solidFill>
                  </a:rPr>
                  <a:t>12.-19.</a:t>
                </a:r>
                <a:endParaRPr lang="en-US" sz="105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xmlns="" id="{A8DA3DA6-116D-4DBB-960E-03A1C0706BC1}"/>
                </a:ext>
              </a:extLst>
            </p:cNvPr>
            <p:cNvSpPr txBox="1"/>
            <p:nvPr/>
          </p:nvSpPr>
          <p:spPr>
            <a:xfrm>
              <a:off x="1147010" y="2695254"/>
              <a:ext cx="397529" cy="36933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lIns="36000" rIns="36000" rtlCol="0">
              <a:spAutoFit/>
            </a:bodyPr>
            <a:lstStyle/>
            <a:p>
              <a:pPr algn="ctr"/>
              <a:r>
                <a:rPr lang="en-US" sz="600" b="1" dirty="0" smtClean="0">
                  <a:solidFill>
                    <a:schemeClr val="bg1"/>
                  </a:solidFill>
                </a:rPr>
                <a:t>Moderated e-mail discuss.</a:t>
              </a:r>
              <a:endParaRPr lang="en-US" sz="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1149600" y="5978338"/>
            <a:ext cx="9646240" cy="415498"/>
            <a:chOff x="1149600" y="5978338"/>
            <a:chExt cx="9646240" cy="415498"/>
          </a:xfrm>
        </p:grpSpPr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xmlns="" id="{A8DA3DA6-116D-4DBB-960E-03A1C0706BC1}"/>
                </a:ext>
              </a:extLst>
            </p:cNvPr>
            <p:cNvSpPr txBox="1"/>
            <p:nvPr/>
          </p:nvSpPr>
          <p:spPr>
            <a:xfrm>
              <a:off x="1149600" y="5978338"/>
              <a:ext cx="738434" cy="41549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1050" b="1" dirty="0" smtClean="0">
                  <a:solidFill>
                    <a:schemeClr val="bg1"/>
                  </a:solidFill>
                </a:rPr>
                <a:t>SA6#41</a:t>
              </a:r>
            </a:p>
            <a:p>
              <a:pPr algn="ctr"/>
              <a:r>
                <a:rPr lang="en-US" sz="1050" b="1" dirty="0" smtClean="0">
                  <a:solidFill>
                    <a:schemeClr val="bg1"/>
                  </a:solidFill>
                </a:rPr>
                <a:t>18.-26.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xmlns="" id="{A8DA3DA6-116D-4DBB-960E-03A1C0706BC1}"/>
                </a:ext>
              </a:extLst>
            </p:cNvPr>
            <p:cNvSpPr txBox="1"/>
            <p:nvPr/>
          </p:nvSpPr>
          <p:spPr>
            <a:xfrm>
              <a:off x="4127376" y="5978338"/>
              <a:ext cx="627100" cy="41549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1050" b="1" dirty="0" smtClean="0">
                  <a:solidFill>
                    <a:schemeClr val="bg1"/>
                  </a:solidFill>
                </a:rPr>
                <a:t>SA6#42</a:t>
              </a:r>
            </a:p>
            <a:p>
              <a:pPr algn="ctr"/>
              <a:r>
                <a:rPr lang="en-US" sz="1050" b="1" dirty="0" smtClean="0">
                  <a:solidFill>
                    <a:schemeClr val="bg1"/>
                  </a:solidFill>
                </a:rPr>
                <a:t>1.-9.</a:t>
              </a:r>
            </a:p>
          </p:txBody>
        </p: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xmlns="" id="{A8DA3DA6-116D-4DBB-960E-03A1C0706BC1}"/>
                </a:ext>
              </a:extLst>
            </p:cNvPr>
            <p:cNvSpPr txBox="1"/>
            <p:nvPr/>
          </p:nvSpPr>
          <p:spPr>
            <a:xfrm>
              <a:off x="7087555" y="5978338"/>
              <a:ext cx="703037" cy="41549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1050" b="1" dirty="0" smtClean="0">
                  <a:solidFill>
                    <a:schemeClr val="bg1"/>
                  </a:solidFill>
                </a:rPr>
                <a:t>SA6#43</a:t>
              </a:r>
            </a:p>
            <a:p>
              <a:pPr algn="ctr"/>
              <a:r>
                <a:rPr lang="en-US" sz="1050" b="1" dirty="0" smtClean="0">
                  <a:solidFill>
                    <a:schemeClr val="bg1"/>
                  </a:solidFill>
                </a:rPr>
                <a:t>12.-20.</a:t>
              </a:r>
            </a:p>
          </p:txBody>
        </p:sp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xmlns="" id="{A8DA3DA6-116D-4DBB-960E-03A1C0706BC1}"/>
                </a:ext>
              </a:extLst>
            </p:cNvPr>
            <p:cNvSpPr txBox="1"/>
            <p:nvPr/>
          </p:nvSpPr>
          <p:spPr>
            <a:xfrm>
              <a:off x="10092803" y="5978338"/>
              <a:ext cx="703037" cy="41549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1050" b="1" dirty="0" smtClean="0">
                  <a:solidFill>
                    <a:schemeClr val="bg1"/>
                  </a:solidFill>
                </a:rPr>
                <a:t>SA6#43b</a:t>
              </a:r>
            </a:p>
            <a:p>
              <a:pPr algn="ctr"/>
              <a:r>
                <a:rPr lang="en-US" sz="1050" b="1" dirty="0" smtClean="0">
                  <a:solidFill>
                    <a:schemeClr val="bg1"/>
                  </a:solidFill>
                </a:rPr>
                <a:t>24.-2.</a:t>
              </a:r>
            </a:p>
          </p:txBody>
        </p:sp>
      </p:grpSp>
      <p:sp>
        <p:nvSpPr>
          <p:cNvPr id="2" name="Rectangular Callout 1"/>
          <p:cNvSpPr/>
          <p:nvPr/>
        </p:nvSpPr>
        <p:spPr>
          <a:xfrm>
            <a:off x="5614234" y="1901415"/>
            <a:ext cx="730854" cy="499189"/>
          </a:xfrm>
          <a:prstGeom prst="wedgeRectCallout">
            <a:avLst>
              <a:gd name="adj1" fmla="val -56501"/>
              <a:gd name="adj2" fmla="val -92837"/>
            </a:avLst>
          </a:prstGeom>
          <a:solidFill>
            <a:srgbClr val="FF0000">
              <a:alpha val="21000"/>
            </a:srgbClr>
          </a:solidFill>
          <a:ln cap="rnd">
            <a:solidFill>
              <a:schemeClr val="dk1">
                <a:alpha val="22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</a:rPr>
              <a:t>18</a:t>
            </a:r>
            <a:r>
              <a:rPr lang="en-US" sz="900" dirty="0" smtClean="0">
                <a:solidFill>
                  <a:schemeClr val="tx1"/>
                </a:solidFill>
              </a:rPr>
              <a:t>.-22. for elections only</a:t>
            </a:r>
            <a:endParaRPr lang="en-US" sz="900" dirty="0">
              <a:solidFill>
                <a:schemeClr val="tx1"/>
              </a:solidFill>
            </a:endParaRPr>
          </a:p>
        </p:txBody>
      </p:sp>
      <p:grpSp>
        <p:nvGrpSpPr>
          <p:cNvPr id="84" name="Group 83"/>
          <p:cNvGrpSpPr/>
          <p:nvPr/>
        </p:nvGrpSpPr>
        <p:grpSpPr>
          <a:xfrm>
            <a:off x="5353719" y="1346300"/>
            <a:ext cx="6838281" cy="415498"/>
            <a:chOff x="5429527" y="1346300"/>
            <a:chExt cx="6838281" cy="415498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xmlns="" id="{A8DA3DA6-116D-4DBB-960E-03A1C0706BC1}"/>
                </a:ext>
              </a:extLst>
            </p:cNvPr>
            <p:cNvSpPr txBox="1"/>
            <p:nvPr/>
          </p:nvSpPr>
          <p:spPr>
            <a:xfrm>
              <a:off x="5429527" y="1346300"/>
              <a:ext cx="851646" cy="415498"/>
            </a:xfrm>
            <a:prstGeom prst="rect">
              <a:avLst/>
            </a:prstGeom>
            <a:solidFill>
              <a:srgbClr val="FF0000">
                <a:shade val="30000"/>
                <a:satMod val="115000"/>
              </a:srgbClr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1050" b="1" dirty="0" smtClean="0">
                  <a:solidFill>
                    <a:schemeClr val="bg1"/>
                  </a:solidFill>
                </a:rPr>
                <a:t>SA#91</a:t>
              </a:r>
            </a:p>
            <a:p>
              <a:pPr algn="ctr"/>
              <a:r>
                <a:rPr lang="en-US" sz="1050" b="1" dirty="0" smtClean="0">
                  <a:solidFill>
                    <a:schemeClr val="bg1"/>
                  </a:solidFill>
                </a:rPr>
                <a:t>18.-29.</a:t>
              </a:r>
              <a:endParaRPr lang="en-US" sz="1050" b="1" dirty="0">
                <a:solidFill>
                  <a:schemeClr val="bg1"/>
                </a:solidFill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xmlns="" id="{A8DA3DA6-116D-4DBB-960E-03A1C0706BC1}"/>
                </a:ext>
              </a:extLst>
            </p:cNvPr>
            <p:cNvSpPr txBox="1"/>
            <p:nvPr/>
          </p:nvSpPr>
          <p:spPr>
            <a:xfrm>
              <a:off x="11699917" y="1346300"/>
              <a:ext cx="567891" cy="415498"/>
            </a:xfrm>
            <a:prstGeom prst="rect">
              <a:avLst/>
            </a:prstGeom>
            <a:solidFill>
              <a:srgbClr val="FF0000">
                <a:shade val="30000"/>
                <a:satMod val="115000"/>
              </a:srgbClr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1050" b="1" dirty="0" smtClean="0">
                  <a:solidFill>
                    <a:schemeClr val="bg1"/>
                  </a:solidFill>
                </a:rPr>
                <a:t>SA#92</a:t>
              </a:r>
            </a:p>
            <a:p>
              <a:pPr algn="ctr"/>
              <a:r>
                <a:rPr lang="en-US" sz="1050" b="1" dirty="0" smtClean="0">
                  <a:solidFill>
                    <a:schemeClr val="bg1"/>
                  </a:solidFill>
                </a:rPr>
                <a:t>15.-21.</a:t>
              </a:r>
              <a:endParaRPr lang="en-US" sz="105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4203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1421</TotalTime>
  <Words>388</Words>
  <Application>Microsoft Office PowerPoint</Application>
  <PresentationFormat>Widescreen</PresentationFormat>
  <Paragraphs>322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Theme</vt:lpstr>
      <vt:lpstr>3GPP SA WG e-Meetings H1/2021</vt:lpstr>
      <vt:lpstr>About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Georg Mayer</dc:creator>
  <cp:lastModifiedBy>Georg Mayer</cp:lastModifiedBy>
  <cp:revision>23</cp:revision>
  <dcterms:created xsi:type="dcterms:W3CDTF">2020-11-24T12:35:48Z</dcterms:created>
  <dcterms:modified xsi:type="dcterms:W3CDTF">2020-11-30T13:41:41Z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1603110266</vt:lpwstr>
  </property>
</Properties>
</file>